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0" r:id="rId6"/>
    <p:sldId id="268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embeddedFontLst>
    <p:embeddedFont>
      <p:font typeface="Helvetica Neue" panose="020B060402020202020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</p:embeddedFont>
    <p:embeddedFont>
      <p:font typeface="Rockwell" panose="02060603020205020403" pitchFamily="18" charset="0"/>
      <p:regular r:id="rId2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0" d="100"/>
          <a:sy n="150" d="100"/>
        </p:scale>
        <p:origin x="663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1" name="Google Shape;38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e5ffd80d97_0_7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2e5ffd80d97_0_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e5ffd80d97_0_7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2e5ffd80d97_0_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3" name="Google Shape;4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134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3" name="Google Shape;43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11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65" name="Google Shape;265;p11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1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11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285" name="Google Shape;285;p11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>
            <a:spLocks noGrp="1"/>
          </p:cNvSpPr>
          <p:nvPr>
            <p:ph type="pic" idx="2"/>
          </p:nvPr>
        </p:nvSpPr>
        <p:spPr>
          <a:xfrm>
            <a:off x="7543510" y="0"/>
            <a:ext cx="464849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</p:sp>
      <p:sp>
        <p:nvSpPr>
          <p:cNvPr id="289" name="Google Shape;289;p11"/>
          <p:cNvSpPr txBox="1"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600"/>
              <a:buFont typeface="Calibri"/>
              <a:buNone/>
              <a:defRPr sz="36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1"/>
          <p:cNvSpPr txBox="1">
            <a:spLocks noGrp="1"/>
          </p:cNvSpPr>
          <p:nvPr>
            <p:ph type="body" idx="1"/>
          </p:nvPr>
        </p:nvSpPr>
        <p:spPr>
          <a:xfrm>
            <a:off x="885443" y="3545012"/>
            <a:ext cx="5776646" cy="1274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5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3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9pPr>
          </a:lstStyle>
          <a:p>
            <a:endParaRPr/>
          </a:p>
        </p:txBody>
      </p:sp>
      <p:sp>
        <p:nvSpPr>
          <p:cNvPr id="291" name="Google Shape;291;p11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1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5942203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1"/>
          <p:cNvSpPr txBox="1">
            <a:spLocks noGrp="1"/>
          </p:cNvSpPr>
          <p:nvPr>
            <p:ph type="sldNum" idx="12"/>
          </p:nvPr>
        </p:nvSpPr>
        <p:spPr>
          <a:xfrm>
            <a:off x="5828377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12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96" name="Google Shape;296;p12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2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2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2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2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2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2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2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2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2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2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2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2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2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2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2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2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2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2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2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12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18" name="Google Shape;318;p1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2"/>
          <p:cNvSpPr txBox="1"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12"/>
          <p:cNvSpPr txBox="1">
            <a:spLocks noGrp="1"/>
          </p:cNvSpPr>
          <p:nvPr>
            <p:ph type="body" idx="1"/>
          </p:nvPr>
        </p:nvSpPr>
        <p:spPr>
          <a:xfrm rot="5400000">
            <a:off x="5618955" y="285747"/>
            <a:ext cx="5257090" cy="6275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23" name="Google Shape;323;p12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2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12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13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328" name="Google Shape;328;p13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13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350" name="Google Shape;350;p13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3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13"/>
          <p:cNvSpPr txBox="1">
            <a:spLocks noGrp="1"/>
          </p:cNvSpPr>
          <p:nvPr>
            <p:ph type="title"/>
          </p:nvPr>
        </p:nvSpPr>
        <p:spPr>
          <a:xfrm rot="5400000">
            <a:off x="8329814" y="1827549"/>
            <a:ext cx="2456442" cy="3501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body" idx="1"/>
          </p:nvPr>
        </p:nvSpPr>
        <p:spPr>
          <a:xfrm rot="5400000">
            <a:off x="1308407" y="292785"/>
            <a:ext cx="5257303" cy="626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355" name="Google Shape;355;p13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сновной слайд">
  <p:cSld name="Основной слайд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28" name="Google Shape;28;p3"/>
          <p:cNvCxnSpPr/>
          <p:nvPr/>
        </p:nvCxnSpPr>
        <p:spPr>
          <a:xfrm>
            <a:off x="1072510" y="792615"/>
            <a:ext cx="10437618" cy="0"/>
          </a:xfrm>
          <a:prstGeom prst="straightConnector1">
            <a:avLst/>
          </a:prstGeom>
          <a:noFill/>
          <a:ln w="19050" cap="flat" cmpd="sng">
            <a:solidFill>
              <a:srgbClr val="E21A1A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9" name="Google Shape;29;p3"/>
          <p:cNvGrpSpPr/>
          <p:nvPr/>
        </p:nvGrpSpPr>
        <p:grpSpPr>
          <a:xfrm>
            <a:off x="316124" y="278126"/>
            <a:ext cx="580139" cy="627205"/>
            <a:chOff x="308242" y="289963"/>
            <a:chExt cx="580139" cy="627205"/>
          </a:xfrm>
        </p:grpSpPr>
        <p:sp>
          <p:nvSpPr>
            <p:cNvPr id="30" name="Google Shape;30;p3"/>
            <p:cNvSpPr/>
            <p:nvPr/>
          </p:nvSpPr>
          <p:spPr>
            <a:xfrm>
              <a:off x="407988" y="289963"/>
              <a:ext cx="480393" cy="480523"/>
            </a:xfrm>
            <a:custGeom>
              <a:avLst/>
              <a:gdLst/>
              <a:ahLst/>
              <a:cxnLst/>
              <a:rect l="l" t="t" r="r" b="b"/>
              <a:pathLst>
                <a:path w="562334" h="562486" extrusionOk="0">
                  <a:moveTo>
                    <a:pt x="0" y="0"/>
                  </a:moveTo>
                  <a:lnTo>
                    <a:pt x="0" y="562487"/>
                  </a:lnTo>
                  <a:lnTo>
                    <a:pt x="562334" y="562487"/>
                  </a:lnTo>
                  <a:lnTo>
                    <a:pt x="562334" y="0"/>
                  </a:lnTo>
                  <a:lnTo>
                    <a:pt x="0" y="0"/>
                  </a:lnTo>
                  <a:close/>
                  <a:moveTo>
                    <a:pt x="542408" y="19926"/>
                  </a:moveTo>
                  <a:lnTo>
                    <a:pt x="542408" y="98260"/>
                  </a:lnTo>
                  <a:lnTo>
                    <a:pt x="464074" y="19926"/>
                  </a:lnTo>
                  <a:lnTo>
                    <a:pt x="542408" y="19926"/>
                  </a:lnTo>
                  <a:close/>
                  <a:moveTo>
                    <a:pt x="435630" y="19926"/>
                  </a:moveTo>
                  <a:lnTo>
                    <a:pt x="542408" y="126704"/>
                  </a:lnTo>
                  <a:lnTo>
                    <a:pt x="542408" y="206103"/>
                  </a:lnTo>
                  <a:lnTo>
                    <a:pt x="356231" y="19926"/>
                  </a:lnTo>
                  <a:lnTo>
                    <a:pt x="435630" y="19926"/>
                  </a:lnTo>
                  <a:close/>
                  <a:moveTo>
                    <a:pt x="327939" y="19926"/>
                  </a:moveTo>
                  <a:lnTo>
                    <a:pt x="542408" y="234243"/>
                  </a:lnTo>
                  <a:lnTo>
                    <a:pt x="542408" y="313642"/>
                  </a:lnTo>
                  <a:lnTo>
                    <a:pt x="248388" y="19926"/>
                  </a:lnTo>
                  <a:lnTo>
                    <a:pt x="327939" y="19926"/>
                  </a:lnTo>
                  <a:close/>
                  <a:moveTo>
                    <a:pt x="220401" y="19926"/>
                  </a:moveTo>
                  <a:lnTo>
                    <a:pt x="542408" y="341933"/>
                  </a:lnTo>
                  <a:lnTo>
                    <a:pt x="542408" y="421333"/>
                  </a:lnTo>
                  <a:lnTo>
                    <a:pt x="140850" y="19926"/>
                  </a:lnTo>
                  <a:lnTo>
                    <a:pt x="220401" y="19926"/>
                  </a:lnTo>
                  <a:close/>
                  <a:moveTo>
                    <a:pt x="112558" y="19926"/>
                  </a:moveTo>
                  <a:lnTo>
                    <a:pt x="542408" y="449472"/>
                  </a:lnTo>
                  <a:lnTo>
                    <a:pt x="542408" y="529175"/>
                  </a:lnTo>
                  <a:lnTo>
                    <a:pt x="33159" y="19926"/>
                  </a:lnTo>
                  <a:lnTo>
                    <a:pt x="112558" y="19926"/>
                  </a:lnTo>
                  <a:close/>
                  <a:moveTo>
                    <a:pt x="19622" y="542409"/>
                  </a:moveTo>
                  <a:lnTo>
                    <a:pt x="19622" y="465139"/>
                  </a:lnTo>
                  <a:lnTo>
                    <a:pt x="96739" y="542409"/>
                  </a:lnTo>
                  <a:lnTo>
                    <a:pt x="19622" y="542409"/>
                  </a:lnTo>
                  <a:close/>
                  <a:moveTo>
                    <a:pt x="125031" y="542409"/>
                  </a:moveTo>
                  <a:lnTo>
                    <a:pt x="19622" y="436999"/>
                  </a:lnTo>
                  <a:lnTo>
                    <a:pt x="19622" y="357600"/>
                  </a:lnTo>
                  <a:lnTo>
                    <a:pt x="204430" y="542409"/>
                  </a:lnTo>
                  <a:lnTo>
                    <a:pt x="125031" y="542409"/>
                  </a:lnTo>
                  <a:close/>
                  <a:moveTo>
                    <a:pt x="232569" y="542409"/>
                  </a:moveTo>
                  <a:lnTo>
                    <a:pt x="19926" y="329461"/>
                  </a:lnTo>
                  <a:lnTo>
                    <a:pt x="19622" y="329157"/>
                  </a:lnTo>
                  <a:lnTo>
                    <a:pt x="19622" y="249757"/>
                  </a:lnTo>
                  <a:lnTo>
                    <a:pt x="312273" y="542409"/>
                  </a:lnTo>
                  <a:lnTo>
                    <a:pt x="232569" y="542409"/>
                  </a:lnTo>
                  <a:close/>
                  <a:moveTo>
                    <a:pt x="340260" y="542409"/>
                  </a:moveTo>
                  <a:lnTo>
                    <a:pt x="19622" y="221618"/>
                  </a:lnTo>
                  <a:lnTo>
                    <a:pt x="19622" y="142219"/>
                  </a:lnTo>
                  <a:lnTo>
                    <a:pt x="419811" y="542409"/>
                  </a:lnTo>
                  <a:lnTo>
                    <a:pt x="340260" y="542409"/>
                  </a:lnTo>
                  <a:close/>
                  <a:moveTo>
                    <a:pt x="448103" y="542409"/>
                  </a:moveTo>
                  <a:lnTo>
                    <a:pt x="19622" y="113927"/>
                  </a:lnTo>
                  <a:lnTo>
                    <a:pt x="19622" y="34376"/>
                  </a:lnTo>
                  <a:lnTo>
                    <a:pt x="527654" y="542409"/>
                  </a:lnTo>
                  <a:lnTo>
                    <a:pt x="448103" y="542409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308242" y="623803"/>
              <a:ext cx="293365" cy="293365"/>
            </a:xfrm>
            <a:custGeom>
              <a:avLst/>
              <a:gdLst/>
              <a:ahLst/>
              <a:cxnLst/>
              <a:rect l="l" t="t" r="r" b="b"/>
              <a:pathLst>
                <a:path w="542560" h="542560" extrusionOk="0">
                  <a:moveTo>
                    <a:pt x="0" y="0"/>
                  </a:moveTo>
                  <a:lnTo>
                    <a:pt x="542560" y="0"/>
                  </a:lnTo>
                  <a:lnTo>
                    <a:pt x="542560" y="542561"/>
                  </a:lnTo>
                  <a:lnTo>
                    <a:pt x="0" y="542561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2" name="Google Shape;32;p3"/>
          <p:cNvGrpSpPr/>
          <p:nvPr/>
        </p:nvGrpSpPr>
        <p:grpSpPr>
          <a:xfrm rot="-5400000">
            <a:off x="-113564" y="543746"/>
            <a:ext cx="628238" cy="91260"/>
            <a:chOff x="-4701" y="605259"/>
            <a:chExt cx="582314" cy="84589"/>
          </a:xfrm>
        </p:grpSpPr>
        <p:sp>
          <p:nvSpPr>
            <p:cNvPr id="33" name="Google Shape;33;p3"/>
            <p:cNvSpPr/>
            <p:nvPr/>
          </p:nvSpPr>
          <p:spPr>
            <a:xfrm>
              <a:off x="-4701" y="605259"/>
              <a:ext cx="70243" cy="84589"/>
            </a:xfrm>
            <a:custGeom>
              <a:avLst/>
              <a:gdLst/>
              <a:ahLst/>
              <a:cxnLst/>
              <a:rect l="l" t="t" r="r" b="b"/>
              <a:pathLst>
                <a:path w="70243" h="84589" extrusionOk="0">
                  <a:moveTo>
                    <a:pt x="0" y="84590"/>
                  </a:moveTo>
                  <a:lnTo>
                    <a:pt x="0" y="0"/>
                  </a:lnTo>
                  <a:lnTo>
                    <a:pt x="32484" y="0"/>
                  </a:lnTo>
                  <a:cubicBezTo>
                    <a:pt x="54662" y="0"/>
                    <a:pt x="69007" y="82"/>
                    <a:pt x="69007" y="22343"/>
                  </a:cubicBezTo>
                  <a:cubicBezTo>
                    <a:pt x="69007" y="25228"/>
                    <a:pt x="69007" y="37266"/>
                    <a:pt x="58537" y="39904"/>
                  </a:cubicBezTo>
                  <a:lnTo>
                    <a:pt x="58537" y="42295"/>
                  </a:lnTo>
                  <a:cubicBezTo>
                    <a:pt x="69007" y="44933"/>
                    <a:pt x="70244" y="58207"/>
                    <a:pt x="70244" y="61010"/>
                  </a:cubicBezTo>
                  <a:cubicBezTo>
                    <a:pt x="70244" y="83930"/>
                    <a:pt x="55898" y="84507"/>
                    <a:pt x="33720" y="84507"/>
                  </a:cubicBezTo>
                  <a:lnTo>
                    <a:pt x="0" y="84507"/>
                  </a:lnTo>
                  <a:close/>
                  <a:moveTo>
                    <a:pt x="12862" y="11460"/>
                  </a:moveTo>
                  <a:lnTo>
                    <a:pt x="12862" y="35369"/>
                  </a:lnTo>
                  <a:lnTo>
                    <a:pt x="41800" y="35369"/>
                  </a:lnTo>
                  <a:cubicBezTo>
                    <a:pt x="54662" y="35369"/>
                    <a:pt x="54662" y="35287"/>
                    <a:pt x="54662" y="23415"/>
                  </a:cubicBezTo>
                  <a:cubicBezTo>
                    <a:pt x="54662" y="11542"/>
                    <a:pt x="54662" y="11460"/>
                    <a:pt x="41800" y="11460"/>
                  </a:cubicBezTo>
                  <a:lnTo>
                    <a:pt x="12862" y="11460"/>
                  </a:lnTo>
                  <a:close/>
                  <a:moveTo>
                    <a:pt x="12862" y="46829"/>
                  </a:moveTo>
                  <a:lnTo>
                    <a:pt x="12862" y="73130"/>
                  </a:lnTo>
                  <a:lnTo>
                    <a:pt x="42954" y="73130"/>
                  </a:lnTo>
                  <a:cubicBezTo>
                    <a:pt x="55898" y="73130"/>
                    <a:pt x="55898" y="72552"/>
                    <a:pt x="55898" y="60021"/>
                  </a:cubicBezTo>
                  <a:cubicBezTo>
                    <a:pt x="55898" y="47489"/>
                    <a:pt x="55898" y="46912"/>
                    <a:pt x="42954" y="46912"/>
                  </a:cubicBezTo>
                  <a:lnTo>
                    <a:pt x="12862" y="46912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7555" y="605259"/>
              <a:ext cx="71563" cy="84589"/>
            </a:xfrm>
            <a:custGeom>
              <a:avLst/>
              <a:gdLst/>
              <a:ahLst/>
              <a:cxnLst/>
              <a:rect l="l" t="t" r="r" b="b"/>
              <a:pathLst>
                <a:path w="71563" h="84589" extrusionOk="0">
                  <a:moveTo>
                    <a:pt x="58701" y="0"/>
                  </a:moveTo>
                  <a:lnTo>
                    <a:pt x="71563" y="0"/>
                  </a:lnTo>
                  <a:lnTo>
                    <a:pt x="71563" y="84590"/>
                  </a:lnTo>
                  <a:lnTo>
                    <a:pt x="58701" y="84590"/>
                  </a:lnTo>
                  <a:lnTo>
                    <a:pt x="58701" y="46829"/>
                  </a:lnTo>
                  <a:lnTo>
                    <a:pt x="12862" y="46829"/>
                  </a:lnTo>
                  <a:lnTo>
                    <a:pt x="12862" y="84590"/>
                  </a:lnTo>
                  <a:lnTo>
                    <a:pt x="0" y="84590"/>
                  </a:lnTo>
                  <a:lnTo>
                    <a:pt x="0" y="0"/>
                  </a:lnTo>
                  <a:lnTo>
                    <a:pt x="12862" y="0"/>
                  </a:lnTo>
                  <a:lnTo>
                    <a:pt x="12862" y="35369"/>
                  </a:lnTo>
                  <a:lnTo>
                    <a:pt x="58701" y="35369"/>
                  </a:lnTo>
                  <a:lnTo>
                    <a:pt x="58701" y="0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84100" y="605259"/>
              <a:ext cx="73953" cy="84589"/>
            </a:xfrm>
            <a:custGeom>
              <a:avLst/>
              <a:gdLst/>
              <a:ahLst/>
              <a:cxnLst/>
              <a:rect l="l" t="t" r="r" b="b"/>
              <a:pathLst>
                <a:path w="73953" h="84589" extrusionOk="0">
                  <a:moveTo>
                    <a:pt x="16489" y="68760"/>
                  </a:moveTo>
                  <a:cubicBezTo>
                    <a:pt x="16489" y="65050"/>
                    <a:pt x="16737" y="61340"/>
                    <a:pt x="21518" y="54332"/>
                  </a:cubicBezTo>
                  <a:lnTo>
                    <a:pt x="58454" y="0"/>
                  </a:lnTo>
                  <a:lnTo>
                    <a:pt x="73954" y="0"/>
                  </a:lnTo>
                  <a:lnTo>
                    <a:pt x="73954" y="84590"/>
                  </a:lnTo>
                  <a:lnTo>
                    <a:pt x="61092" y="84590"/>
                  </a:lnTo>
                  <a:lnTo>
                    <a:pt x="61092" y="15747"/>
                  </a:lnTo>
                  <a:lnTo>
                    <a:pt x="57382" y="15747"/>
                  </a:lnTo>
                  <a:cubicBezTo>
                    <a:pt x="57382" y="19787"/>
                    <a:pt x="56888" y="23992"/>
                    <a:pt x="50952" y="32731"/>
                  </a:cubicBezTo>
                  <a:lnTo>
                    <a:pt x="15500" y="84590"/>
                  </a:lnTo>
                  <a:lnTo>
                    <a:pt x="0" y="84590"/>
                  </a:lnTo>
                  <a:lnTo>
                    <a:pt x="0" y="0"/>
                  </a:lnTo>
                  <a:lnTo>
                    <a:pt x="12862" y="0"/>
                  </a:lnTo>
                  <a:lnTo>
                    <a:pt x="12862" y="68760"/>
                  </a:lnTo>
                  <a:lnTo>
                    <a:pt x="16489" y="68760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282952" y="605259"/>
              <a:ext cx="73953" cy="84589"/>
            </a:xfrm>
            <a:custGeom>
              <a:avLst/>
              <a:gdLst/>
              <a:ahLst/>
              <a:cxnLst/>
              <a:rect l="l" t="t" r="r" b="b"/>
              <a:pathLst>
                <a:path w="73953" h="84589" extrusionOk="0">
                  <a:moveTo>
                    <a:pt x="16572" y="68760"/>
                  </a:moveTo>
                  <a:cubicBezTo>
                    <a:pt x="16572" y="65050"/>
                    <a:pt x="16819" y="61340"/>
                    <a:pt x="21601" y="54332"/>
                  </a:cubicBezTo>
                  <a:lnTo>
                    <a:pt x="58454" y="0"/>
                  </a:lnTo>
                  <a:lnTo>
                    <a:pt x="73954" y="0"/>
                  </a:lnTo>
                  <a:lnTo>
                    <a:pt x="73954" y="84590"/>
                  </a:lnTo>
                  <a:lnTo>
                    <a:pt x="61092" y="84590"/>
                  </a:lnTo>
                  <a:lnTo>
                    <a:pt x="61092" y="15747"/>
                  </a:lnTo>
                  <a:lnTo>
                    <a:pt x="57382" y="15747"/>
                  </a:lnTo>
                  <a:cubicBezTo>
                    <a:pt x="57382" y="19787"/>
                    <a:pt x="56888" y="23992"/>
                    <a:pt x="50952" y="32731"/>
                  </a:cubicBezTo>
                  <a:lnTo>
                    <a:pt x="15500" y="84590"/>
                  </a:lnTo>
                  <a:lnTo>
                    <a:pt x="0" y="84590"/>
                  </a:lnTo>
                  <a:lnTo>
                    <a:pt x="0" y="0"/>
                  </a:lnTo>
                  <a:lnTo>
                    <a:pt x="12862" y="0"/>
                  </a:lnTo>
                  <a:lnTo>
                    <a:pt x="12862" y="68760"/>
                  </a:lnTo>
                  <a:lnTo>
                    <a:pt x="16572" y="68760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73973" y="605259"/>
              <a:ext cx="123174" cy="84589"/>
            </a:xfrm>
            <a:custGeom>
              <a:avLst/>
              <a:gdLst/>
              <a:ahLst/>
              <a:cxnLst/>
              <a:rect l="l" t="t" r="r" b="b"/>
              <a:pathLst>
                <a:path w="123174" h="84589" extrusionOk="0">
                  <a:moveTo>
                    <a:pt x="28526" y="42295"/>
                  </a:moveTo>
                  <a:lnTo>
                    <a:pt x="0" y="4287"/>
                  </a:lnTo>
                  <a:lnTo>
                    <a:pt x="0" y="0"/>
                  </a:lnTo>
                  <a:lnTo>
                    <a:pt x="14346" y="0"/>
                  </a:lnTo>
                  <a:cubicBezTo>
                    <a:pt x="29433" y="20034"/>
                    <a:pt x="37266" y="30587"/>
                    <a:pt x="37266" y="36524"/>
                  </a:cubicBezTo>
                  <a:lnTo>
                    <a:pt x="55156" y="36524"/>
                  </a:lnTo>
                  <a:lnTo>
                    <a:pt x="55156" y="0"/>
                  </a:lnTo>
                  <a:lnTo>
                    <a:pt x="68018" y="0"/>
                  </a:lnTo>
                  <a:lnTo>
                    <a:pt x="68018" y="36524"/>
                  </a:lnTo>
                  <a:lnTo>
                    <a:pt x="85909" y="36524"/>
                  </a:lnTo>
                  <a:cubicBezTo>
                    <a:pt x="85909" y="30587"/>
                    <a:pt x="93823" y="20034"/>
                    <a:pt x="108829" y="0"/>
                  </a:cubicBezTo>
                  <a:lnTo>
                    <a:pt x="123174" y="0"/>
                  </a:lnTo>
                  <a:lnTo>
                    <a:pt x="123174" y="4287"/>
                  </a:lnTo>
                  <a:lnTo>
                    <a:pt x="94648" y="42295"/>
                  </a:lnTo>
                  <a:lnTo>
                    <a:pt x="123174" y="80302"/>
                  </a:lnTo>
                  <a:lnTo>
                    <a:pt x="123174" y="84590"/>
                  </a:lnTo>
                  <a:lnTo>
                    <a:pt x="108829" y="84590"/>
                  </a:lnTo>
                  <a:cubicBezTo>
                    <a:pt x="93741" y="64555"/>
                    <a:pt x="85909" y="54002"/>
                    <a:pt x="85909" y="48066"/>
                  </a:cubicBezTo>
                  <a:lnTo>
                    <a:pt x="68018" y="48066"/>
                  </a:lnTo>
                  <a:lnTo>
                    <a:pt x="68018" y="84590"/>
                  </a:lnTo>
                  <a:lnTo>
                    <a:pt x="55156" y="84590"/>
                  </a:lnTo>
                  <a:lnTo>
                    <a:pt x="55156" y="47984"/>
                  </a:lnTo>
                  <a:lnTo>
                    <a:pt x="37266" y="47984"/>
                  </a:lnTo>
                  <a:cubicBezTo>
                    <a:pt x="37266" y="53920"/>
                    <a:pt x="29351" y="64473"/>
                    <a:pt x="14346" y="84507"/>
                  </a:cubicBezTo>
                  <a:lnTo>
                    <a:pt x="0" y="84507"/>
                  </a:lnTo>
                  <a:lnTo>
                    <a:pt x="0" y="80302"/>
                  </a:lnTo>
                  <a:lnTo>
                    <a:pt x="28526" y="42295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05226" y="605259"/>
              <a:ext cx="72387" cy="84589"/>
            </a:xfrm>
            <a:custGeom>
              <a:avLst/>
              <a:gdLst/>
              <a:ahLst/>
              <a:cxnLst/>
              <a:rect l="l" t="t" r="r" b="b"/>
              <a:pathLst>
                <a:path w="72387" h="84589" extrusionOk="0">
                  <a:moveTo>
                    <a:pt x="72388" y="0"/>
                  </a:moveTo>
                  <a:lnTo>
                    <a:pt x="72388" y="11460"/>
                  </a:lnTo>
                  <a:lnTo>
                    <a:pt x="42625" y="11460"/>
                  </a:lnTo>
                  <a:lnTo>
                    <a:pt x="42625" y="84590"/>
                  </a:lnTo>
                  <a:lnTo>
                    <a:pt x="29763" y="84590"/>
                  </a:lnTo>
                  <a:lnTo>
                    <a:pt x="29763" y="11460"/>
                  </a:lnTo>
                  <a:lnTo>
                    <a:pt x="0" y="11460"/>
                  </a:lnTo>
                  <a:lnTo>
                    <a:pt x="0" y="0"/>
                  </a:lnTo>
                  <a:lnTo>
                    <a:pt x="72388" y="0"/>
                  </a:lnTo>
                  <a:close/>
                </a:path>
              </a:pathLst>
            </a:custGeom>
            <a:solidFill>
              <a:srgbClr val="E21A1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1" name="Google Shape;41;p4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60;p4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61" name="Google Shape;61;p4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4"/>
          <p:cNvSpPr txBox="1"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5400"/>
              <a:buFont typeface="Calibri"/>
              <a:buNone/>
              <a:defRPr sz="54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 b="0">
                <a:solidFill>
                  <a:srgbClr val="FFFEF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4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5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1" name="Google Shape;71;p5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5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93" name="Google Shape;93;p5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5"/>
          <p:cNvSpPr txBox="1"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1"/>
          </p:nvPr>
        </p:nvSpPr>
        <p:spPr>
          <a:xfrm>
            <a:off x="5118447" y="803186"/>
            <a:ext cx="6281873" cy="5248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3" name="Google Shape;103;p6"/>
            <p:cNvSpPr/>
            <p:nvPr/>
          </p:nvSpPr>
          <p:spPr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l" t="t" r="r" b="b"/>
              <a:pathLst>
                <a:path w="2038" h="1169" extrusionOk="0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l" t="t" r="r" b="b"/>
              <a:pathLst>
                <a:path w="1549" h="1017" extrusionOk="0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l" t="t" r="r" b="b"/>
              <a:pathLst>
                <a:path w="1688" h="1066" extrusionOk="0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l" t="t" r="r" b="b"/>
              <a:pathLst>
                <a:path w="2171" h="1326" extrusionOk="0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l" t="t" r="r" b="b"/>
              <a:pathLst>
                <a:path w="106" h="143" extrusionOk="0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l" t="t" r="r" b="b"/>
              <a:pathLst>
                <a:path w="2330" h="1452" extrusionOk="0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l" t="t" r="r" b="b"/>
              <a:pathLst>
                <a:path w="1216" h="1436" extrusionOk="0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l" t="t" r="r" b="b"/>
              <a:pathLst>
                <a:path w="222" h="129" extrusionOk="0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l" t="t" r="r" b="b"/>
              <a:pathLst>
                <a:path w="1174" h="1440" extrusionOk="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l" t="t" r="r" b="b"/>
              <a:pathLst>
                <a:path w="125" h="74" extrusionOk="0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l" t="t" r="r" b="b"/>
              <a:pathLst>
                <a:path w="1155" h="1440" extrusionOk="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l" t="t" r="r" b="b"/>
              <a:pathLst>
                <a:path w="75" h="45" extrusionOk="0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l" t="t" r="r" b="b"/>
              <a:pathLst>
                <a:path w="1160" h="1441" extrusionOk="0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l" t="t" r="r" b="b"/>
              <a:pathLst>
                <a:path w="1137" h="1440" extrusionOk="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l" t="t" r="r" b="b"/>
              <a:pathLst>
                <a:path w="1058" h="1439" extrusionOk="0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l" t="t" r="r" b="b"/>
              <a:pathLst>
                <a:path w="718" h="575" extrusionOk="0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l" t="t" r="r" b="b"/>
              <a:pathLst>
                <a:path w="620" h="536" extrusionOk="0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l" t="t" r="r" b="b"/>
              <a:pathLst>
                <a:path w="455" h="285" extrusionOk="0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l" t="t" r="r" b="b"/>
              <a:pathLst>
                <a:path w="188" h="112" extrusionOk="0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6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123" name="Google Shape;123;p6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6"/>
          <p:cNvSpPr txBox="1"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400"/>
              <a:buFont typeface="Calibri"/>
              <a:buNone/>
              <a:defRPr sz="44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6"/>
          <p:cNvSpPr txBox="1"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6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6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7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3" name="Google Shape;133;p7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7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55" name="Google Shape;155;p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7"/>
          <p:cNvSpPr txBox="1"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7"/>
          <p:cNvSpPr txBox="1">
            <a:spLocks noGrp="1"/>
          </p:cNvSpPr>
          <p:nvPr>
            <p:ph type="body" idx="1"/>
          </p:nvPr>
        </p:nvSpPr>
        <p:spPr>
          <a:xfrm>
            <a:off x="5120878" y="803187"/>
            <a:ext cx="6269591" cy="238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60" name="Google Shape;160;p7"/>
          <p:cNvSpPr txBox="1">
            <a:spLocks noGrp="1"/>
          </p:cNvSpPr>
          <p:nvPr>
            <p:ph type="body" idx="2"/>
          </p:nvPr>
        </p:nvSpPr>
        <p:spPr>
          <a:xfrm>
            <a:off x="5118447" y="3672162"/>
            <a:ext cx="6272022" cy="2383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61" name="Google Shape;161;p7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7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7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66" name="Google Shape;166;p8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" name="Google Shape;187;p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88" name="Google Shape;188;p8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2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2"/>
          </p:nvPr>
        </p:nvSpPr>
        <p:spPr>
          <a:xfrm>
            <a:off x="5125305" y="1488985"/>
            <a:ext cx="6264350" cy="1696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body" idx="3"/>
          </p:nvPr>
        </p:nvSpPr>
        <p:spPr>
          <a:xfrm>
            <a:off x="5118653" y="3665887"/>
            <a:ext cx="626441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20"/>
              <a:buNone/>
              <a:defRPr sz="2200" b="0" cap="none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760"/>
              <a:buNone/>
              <a:defRPr sz="1600" b="1"/>
            </a:lvl9pPr>
          </a:lstStyle>
          <a:p>
            <a:endParaRPr/>
          </a:p>
        </p:txBody>
      </p:sp>
      <p:sp>
        <p:nvSpPr>
          <p:cNvPr id="195" name="Google Shape;195;p8"/>
          <p:cNvSpPr txBox="1">
            <a:spLocks noGrp="1"/>
          </p:cNvSpPr>
          <p:nvPr>
            <p:ph type="body" idx="4"/>
          </p:nvPr>
        </p:nvSpPr>
        <p:spPr>
          <a:xfrm>
            <a:off x="5118447" y="4351687"/>
            <a:ext cx="6265588" cy="170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196" name="Google Shape;196;p8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8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8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01" name="Google Shape;201;p9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9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3" name="Google Shape;223;p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9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9"/>
          <p:cNvSpPr txBox="1"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4000"/>
              <a:buFont typeface="Calibri"/>
              <a:buNone/>
              <a:defRPr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9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9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9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10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232" name="Google Shape;232;p10"/>
            <p:cNvSpPr/>
            <p:nvPr/>
          </p:nvSpPr>
          <p:spPr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l" t="t" r="r" b="b"/>
              <a:pathLst>
                <a:path w="813" h="1440" extrusionOk="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l" t="t" r="r" b="b"/>
              <a:pathLst>
                <a:path w="324" h="117" extrusionOk="0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l" t="t" r="r" b="b"/>
              <a:pathLst>
                <a:path w="404" h="385" extrusionOk="0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l" t="t" r="r" b="b"/>
              <a:pathLst>
                <a:path w="774" h="1440" extrusionOk="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l" t="t" r="r" b="b"/>
              <a:pathLst>
                <a:path w="203" h="77" extrusionOk="0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l" t="t" r="r" b="b"/>
              <a:pathLst>
                <a:path w="351" h="332" extrusionOk="0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l" t="t" r="r" b="b"/>
              <a:pathLst>
                <a:path w="762" h="1440" extrusionOk="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l" t="t" r="r" b="b"/>
              <a:pathLst>
                <a:path w="140" h="54" extrusionOk="0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l" t="t" r="r" b="b"/>
              <a:pathLst>
                <a:path w="321" h="302" extrusionOk="0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l" t="t" r="r" b="b"/>
              <a:pathLst>
                <a:path w="683" h="1440" extrusionOk="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l" t="t" r="r" b="b"/>
              <a:pathLst>
                <a:path w="287" h="279" extrusionOk="0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l" t="t" r="r" b="b"/>
              <a:pathLst>
                <a:path w="680" h="1440" extrusionOk="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l" t="t" r="r" b="b"/>
              <a:pathLst>
                <a:path w="250" h="242" extrusionOk="0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l" t="t" r="r" b="b"/>
              <a:pathLst>
                <a:path w="720" h="1440" extrusionOk="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l" t="t" r="r" b="b"/>
              <a:pathLst>
                <a:path w="185" h="167" extrusionOk="0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l" t="t" r="r" b="b"/>
              <a:pathLst>
                <a:path w="572" h="1440" extrusionOk="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 cmpd="sng">
              <a:solidFill>
                <a:schemeClr val="dk1">
                  <a:alpha val="20000"/>
                </a:schemeClr>
              </a:solidFill>
              <a:prstDash val="dashDot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l" t="t" r="r" b="b"/>
              <a:pathLst>
                <a:path w="620" h="1440" extrusionOk="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lg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l" t="t" r="r" b="b"/>
              <a:pathLst>
                <a:path w="506" h="1440" extrusionOk="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l" t="t" r="r" b="b"/>
              <a:pathLst>
                <a:path w="373" h="673" extrusionOk="0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l" t="t" r="r" b="b"/>
              <a:pathLst>
                <a:path w="45" h="174" extrusionOk="0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l" t="t" r="r" b="b"/>
              <a:pathLst>
                <a:path w="329" h="469" extrusionOk="0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 cmpd="sng">
              <a:solidFill>
                <a:schemeClr val="dk1">
                  <a:alpha val="20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4" name="Google Shape;254;p10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257;p10"/>
          <p:cNvSpPr txBox="1"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0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EFF"/>
              </a:buClr>
              <a:buSzPts val="3200"/>
              <a:buFont typeface="Calibri"/>
              <a:buNone/>
              <a:defRPr sz="3200">
                <a:solidFill>
                  <a:srgbClr val="FFFE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0"/>
          <p:cNvSpPr txBox="1">
            <a:spLocks noGrp="1"/>
          </p:cNvSpPr>
          <p:nvPr>
            <p:ph type="body" idx="1"/>
          </p:nvPr>
        </p:nvSpPr>
        <p:spPr>
          <a:xfrm>
            <a:off x="5109983" y="802809"/>
            <a:ext cx="6275035" cy="52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5433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▪"/>
              <a:defRPr/>
            </a:lvl1pPr>
            <a:lvl2pPr marL="914400" lvl="1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2pPr>
            <a:lvl3pPr marL="1371600" lvl="2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3pPr>
            <a:lvl4pPr marL="1828800" lvl="3" indent="-35433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4pPr>
            <a:lvl5pPr marL="2286000" lvl="4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5pPr>
            <a:lvl6pPr marL="2743200" lvl="5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6pPr>
            <a:lvl7pPr marL="3200400" lvl="6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7pPr>
            <a:lvl8pPr marL="3657600" lvl="7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8pPr>
            <a:lvl9pPr marL="4114800" lvl="8" indent="-35432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80"/>
              <a:buChar char="▪"/>
              <a:defRPr/>
            </a:lvl9pPr>
          </a:lstStyle>
          <a:p>
            <a:endParaRPr/>
          </a:p>
        </p:txBody>
      </p:sp>
      <p:sp>
        <p:nvSpPr>
          <p:cNvPr id="259" name="Google Shape;259;p10"/>
          <p:cNvSpPr txBox="1">
            <a:spLocks noGrp="1"/>
          </p:cNvSpPr>
          <p:nvPr>
            <p:ph type="body" idx="2"/>
          </p:nvPr>
        </p:nvSpPr>
        <p:spPr>
          <a:xfrm>
            <a:off x="888631" y="3580186"/>
            <a:ext cx="3501197" cy="122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760"/>
              <a:buNone/>
              <a:defRPr sz="1600">
                <a:solidFill>
                  <a:srgbClr val="FFFEF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5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3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000"/>
            </a:lvl9pPr>
          </a:lstStyle>
          <a:p>
            <a:endParaRPr/>
          </a:p>
        </p:txBody>
      </p:sp>
      <p:sp>
        <p:nvSpPr>
          <p:cNvPr id="260" name="Google Shape;260;p10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0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0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rmAutofit/>
          </a:bodyPr>
          <a:lstStyle>
            <a:lvl1pPr marR="0"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433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98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3403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76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32638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54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31241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31242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3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04672" y="320040"/>
            <a:ext cx="36576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-403122" y="0"/>
            <a:ext cx="393290" cy="36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-403122" y="1468138"/>
            <a:ext cx="393290" cy="36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-403122" y="371991"/>
            <a:ext cx="393290" cy="368300"/>
          </a:xfrm>
          <a:prstGeom prst="rect">
            <a:avLst/>
          </a:prstGeom>
          <a:solidFill>
            <a:schemeClr val="lt2"/>
          </a:solidFill>
          <a:ln w="158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-403122" y="1108591"/>
            <a:ext cx="393290" cy="36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-403122" y="749044"/>
            <a:ext cx="393290" cy="36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-403122" y="1839864"/>
            <a:ext cx="393290" cy="368300"/>
          </a:xfrm>
          <a:prstGeom prst="rect">
            <a:avLst/>
          </a:prstGeom>
          <a:solidFill>
            <a:srgbClr val="00A4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B0F0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7446">
          <p15:clr>
            <a:srgbClr val="5ACBF0"/>
          </p15:clr>
        </p15:guide>
        <p15:guide id="4" pos="234">
          <p15:clr>
            <a:srgbClr val="5ACBF0"/>
          </p15:clr>
        </p15:guide>
        <p15:guide id="5" orient="horz" pos="232">
          <p15:clr>
            <a:srgbClr val="5ACBF0"/>
          </p15:clr>
        </p15:guide>
        <p15:guide id="6" orient="horz" pos="4088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j.knosys.2011.08.008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4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</a:t>
            </a:fld>
            <a:endParaRPr/>
          </a:p>
        </p:txBody>
      </p:sp>
      <p:sp>
        <p:nvSpPr>
          <p:cNvPr id="363" name="Google Shape;363;p14"/>
          <p:cNvSpPr txBox="1"/>
          <p:nvPr/>
        </p:nvSpPr>
        <p:spPr>
          <a:xfrm>
            <a:off x="5542099" y="2090043"/>
            <a:ext cx="6173362" cy="1249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Команда «</a:t>
            </a:r>
            <a:r>
              <a:rPr lang="ru-RU" sz="45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НИИстовые</a:t>
            </a:r>
            <a:r>
              <a:rPr lang="ru-RU" sz="45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» </a:t>
            </a: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5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Задача 17</a:t>
            </a:r>
            <a:r>
              <a:rPr lang="ru-RU" sz="25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5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5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Сервис для планирования маршрута атомного ледокола по Северному морскому пути</a:t>
            </a:r>
            <a:endParaRPr sz="1500" dirty="0"/>
          </a:p>
        </p:txBody>
      </p:sp>
      <p:pic>
        <p:nvPicPr>
          <p:cNvPr id="364" name="Google Shape;3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3050" y="2799250"/>
            <a:ext cx="3101575" cy="30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4749" y="-234670"/>
            <a:ext cx="1510683" cy="91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63052" y="320053"/>
            <a:ext cx="2835025" cy="239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8B7CA4-C1EF-4B45-76FA-4BA4F544B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88" y="2217989"/>
            <a:ext cx="9506138" cy="3772096"/>
          </a:xfrm>
          <a:prstGeom prst="rect">
            <a:avLst/>
          </a:prstGeom>
        </p:spPr>
      </p:pic>
      <p:sp>
        <p:nvSpPr>
          <p:cNvPr id="508" name="Google Shape;508;p23"/>
          <p:cNvSpPr txBox="1"/>
          <p:nvPr/>
        </p:nvSpPr>
        <p:spPr>
          <a:xfrm>
            <a:off x="1066484" y="245944"/>
            <a:ext cx="9110250" cy="54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Пользовательский интерфейс системы</a:t>
            </a:r>
            <a:endParaRPr dirty="0"/>
          </a:p>
        </p:txBody>
      </p:sp>
      <p:sp>
        <p:nvSpPr>
          <p:cNvPr id="509" name="Google Shape;509;p23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10" name="Google Shape;510;p23"/>
          <p:cNvSpPr txBox="1"/>
          <p:nvPr/>
        </p:nvSpPr>
        <p:spPr>
          <a:xfrm>
            <a:off x="4103197" y="5990085"/>
            <a:ext cx="565183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Ссылка на пользовательский интерфейс, параметры авторизации в репозитории на </a:t>
            </a:r>
            <a:r>
              <a:rPr lang="ru-RU" sz="18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github</a:t>
            </a:r>
            <a:endParaRPr sz="1800"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11" name="Google Shape;511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23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0C50563-A9AD-289F-45CD-9CF288984C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45066" y="4911286"/>
            <a:ext cx="1700770" cy="170077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6F9185E-5A1A-4C3F-CC1D-8E4007C33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8442" y="836848"/>
            <a:ext cx="8487394" cy="3653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4"/>
          <p:cNvSpPr txBox="1"/>
          <p:nvPr/>
        </p:nvSpPr>
        <p:spPr>
          <a:xfrm>
            <a:off x="1151598" y="206724"/>
            <a:ext cx="6869817" cy="54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Направления для развития</a:t>
            </a:r>
            <a:endParaRPr dirty="0"/>
          </a:p>
        </p:txBody>
      </p:sp>
      <p:sp>
        <p:nvSpPr>
          <p:cNvPr id="520" name="Google Shape;520;p24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sp>
        <p:nvSpPr>
          <p:cNvPr id="521" name="Google Shape;521;p24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522" name="Google Shape;522;p24"/>
          <p:cNvSpPr txBox="1"/>
          <p:nvPr/>
        </p:nvSpPr>
        <p:spPr>
          <a:xfrm>
            <a:off x="612695" y="1163429"/>
            <a:ext cx="11111032" cy="4324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Rockwell"/>
              <a:buNone/>
            </a:pPr>
            <a:endParaRPr sz="2500" b="1" dirty="0">
              <a:solidFill>
                <a:schemeClr val="dk1"/>
              </a:solidFill>
              <a:highlight>
                <a:srgbClr val="FFFF00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части исследования: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    - Автоматизация процесса подбора </a:t>
            </a:r>
            <a:r>
              <a:rPr lang="ru-RU" sz="2500" dirty="0" err="1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гиперпараметров</a:t>
            </a:r>
            <a:r>
              <a:rPr lang="ru-RU" sz="25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 алгоритма Монте-Карло с использованием кросс-энтропии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    - Ускорение процессов построение графа возможных переходов для судов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части программного обеспечения:</a:t>
            </a:r>
            <a:endParaRPr sz="2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Добавление интеграционных механизмов взаимодействия с другими АСУ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- Автоматизация разворачивания (</a:t>
            </a:r>
            <a:r>
              <a:rPr lang="ru-RU" sz="2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CI/CD</a:t>
            </a: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- Расширение функционала </a:t>
            </a:r>
            <a:r>
              <a:rPr lang="ru-RU" sz="25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дашбордов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Times New Roman"/>
              <a:buNone/>
            </a:pP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- Расширение функционала в части добавления</a:t>
            </a:r>
            <a:r>
              <a:rPr lang="en-US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льдов</a:t>
            </a:r>
            <a:endParaRPr sz="2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23" name="Google Shape;5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5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  <p:sp>
        <p:nvSpPr>
          <p:cNvPr id="529" name="Google Shape;529;p25"/>
          <p:cNvSpPr txBox="1"/>
          <p:nvPr/>
        </p:nvSpPr>
        <p:spPr>
          <a:xfrm>
            <a:off x="930430" y="198556"/>
            <a:ext cx="10827469" cy="48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Состав команды</a:t>
            </a:r>
            <a:endParaRPr/>
          </a:p>
        </p:txBody>
      </p:sp>
      <p:pic>
        <p:nvPicPr>
          <p:cNvPr id="530" name="Google Shape;530;p25"/>
          <p:cNvPicPr preferRelativeResize="0"/>
          <p:nvPr/>
        </p:nvPicPr>
        <p:blipFill rotWithShape="1">
          <a:blip r:embed="rId3">
            <a:alphaModFix/>
          </a:blip>
          <a:srcRect t="14827" b="14827"/>
          <a:stretch/>
        </p:blipFill>
        <p:spPr>
          <a:xfrm>
            <a:off x="668536" y="2105580"/>
            <a:ext cx="1849503" cy="179007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31" name="Google Shape;531;p25"/>
          <p:cNvPicPr preferRelativeResize="0"/>
          <p:nvPr/>
        </p:nvPicPr>
        <p:blipFill rotWithShape="1">
          <a:blip r:embed="rId4">
            <a:alphaModFix/>
          </a:blip>
          <a:srcRect t="14899" b="14899"/>
          <a:stretch/>
        </p:blipFill>
        <p:spPr>
          <a:xfrm>
            <a:off x="5257891" y="2020699"/>
            <a:ext cx="1880735" cy="1849009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32" name="Google Shape;532;p25"/>
          <p:cNvPicPr preferRelativeResize="0"/>
          <p:nvPr/>
        </p:nvPicPr>
        <p:blipFill rotWithShape="1">
          <a:blip r:embed="rId5">
            <a:alphaModFix/>
          </a:blip>
          <a:srcRect l="10019" r="10019"/>
          <a:stretch/>
        </p:blipFill>
        <p:spPr>
          <a:xfrm>
            <a:off x="9881573" y="2105580"/>
            <a:ext cx="2000755" cy="1947829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533" name="Google Shape;533;p25"/>
          <p:cNvGrpSpPr/>
          <p:nvPr/>
        </p:nvGrpSpPr>
        <p:grpSpPr>
          <a:xfrm>
            <a:off x="2743756" y="4245578"/>
            <a:ext cx="2198010" cy="2549161"/>
            <a:chOff x="806323" y="3478527"/>
            <a:chExt cx="1843581" cy="2549161"/>
          </a:xfrm>
        </p:grpSpPr>
        <p:sp>
          <p:nvSpPr>
            <p:cNvPr id="534" name="Google Shape;534;p25"/>
            <p:cNvSpPr/>
            <p:nvPr/>
          </p:nvSpPr>
          <p:spPr>
            <a:xfrm>
              <a:off x="806323" y="3478527"/>
              <a:ext cx="1843581" cy="2290095"/>
            </a:xfrm>
            <a:prstGeom prst="roundRect">
              <a:avLst>
                <a:gd name="adj" fmla="val 11768"/>
              </a:avLst>
            </a:prstGeom>
            <a:gradFill>
              <a:gsLst>
                <a:gs pos="0">
                  <a:srgbClr val="FFF2F6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Сергей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Михайлов</a:t>
              </a:r>
              <a:endParaRPr/>
            </a:p>
          </p:txBody>
        </p:sp>
        <p:sp>
          <p:nvSpPr>
            <p:cNvPr id="535" name="Google Shape;535;p25"/>
            <p:cNvSpPr txBox="1"/>
            <p:nvPr/>
          </p:nvSpPr>
          <p:spPr>
            <a:xfrm>
              <a:off x="806323" y="4451190"/>
              <a:ext cx="1843581" cy="1576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144688" marR="0" lvl="0" indent="-144688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ML-инженер</a:t>
              </a:r>
              <a:endParaRPr/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@s_mikhailov_1</a:t>
              </a:r>
              <a:endParaRPr/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35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+7(926)537-00-37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536" name="Google Shape;536;p25"/>
          <p:cNvGrpSpPr/>
          <p:nvPr/>
        </p:nvGrpSpPr>
        <p:grpSpPr>
          <a:xfrm>
            <a:off x="5290840" y="4246535"/>
            <a:ext cx="1843581" cy="2548204"/>
            <a:chOff x="5191192" y="3478527"/>
            <a:chExt cx="1843581" cy="2548204"/>
          </a:xfrm>
        </p:grpSpPr>
        <p:sp>
          <p:nvSpPr>
            <p:cNvPr id="537" name="Google Shape;537;p25"/>
            <p:cNvSpPr/>
            <p:nvPr/>
          </p:nvSpPr>
          <p:spPr>
            <a:xfrm>
              <a:off x="5191192" y="3478527"/>
              <a:ext cx="1843581" cy="2290095"/>
            </a:xfrm>
            <a:prstGeom prst="roundRect">
              <a:avLst>
                <a:gd name="adj" fmla="val 11768"/>
              </a:avLst>
            </a:prstGeom>
            <a:gradFill>
              <a:gsLst>
                <a:gs pos="0">
                  <a:srgbClr val="FFF2F6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Герман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Янченко</a:t>
              </a:r>
              <a:endParaRPr/>
            </a:p>
          </p:txBody>
        </p:sp>
        <p:sp>
          <p:nvSpPr>
            <p:cNvPr id="538" name="Google Shape;538;p25"/>
            <p:cNvSpPr txBox="1"/>
            <p:nvPr/>
          </p:nvSpPr>
          <p:spPr>
            <a:xfrm>
              <a:off x="5191192" y="4450233"/>
              <a:ext cx="1843581" cy="1576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144688" marR="0" lvl="0" indent="-144688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ML-инженер</a:t>
              </a:r>
              <a:endParaRPr/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@xQQzme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35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+7(921)107-36-56</a:t>
              </a:r>
              <a:endParaRPr/>
            </a:p>
          </p:txBody>
        </p:sp>
      </p:grpSp>
      <p:grpSp>
        <p:nvGrpSpPr>
          <p:cNvPr id="539" name="Google Shape;539;p25"/>
          <p:cNvGrpSpPr/>
          <p:nvPr/>
        </p:nvGrpSpPr>
        <p:grpSpPr>
          <a:xfrm>
            <a:off x="9529911" y="4243400"/>
            <a:ext cx="2623038" cy="2551017"/>
            <a:chOff x="9542096" y="3478527"/>
            <a:chExt cx="1843581" cy="2551017"/>
          </a:xfrm>
        </p:grpSpPr>
        <p:sp>
          <p:nvSpPr>
            <p:cNvPr id="540" name="Google Shape;540;p25"/>
            <p:cNvSpPr/>
            <p:nvPr/>
          </p:nvSpPr>
          <p:spPr>
            <a:xfrm>
              <a:off x="9542096" y="3478527"/>
              <a:ext cx="1843581" cy="2290095"/>
            </a:xfrm>
            <a:prstGeom prst="roundRect">
              <a:avLst>
                <a:gd name="adj" fmla="val 11768"/>
              </a:avLst>
            </a:prstGeom>
            <a:gradFill>
              <a:gsLst>
                <a:gs pos="0">
                  <a:srgbClr val="FFF2F6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Алексей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Трушников</a:t>
              </a:r>
              <a:endParaRPr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41" name="Google Shape;541;p25"/>
            <p:cNvSpPr txBox="1"/>
            <p:nvPr/>
          </p:nvSpPr>
          <p:spPr>
            <a:xfrm>
              <a:off x="9542096" y="4453046"/>
              <a:ext cx="1843581" cy="1576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144688" marR="0" lvl="0" indent="-144688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MLOps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@Twinshape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35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+7(902)269-35-45</a:t>
              </a:r>
              <a:endParaRPr/>
            </a:p>
            <a:p>
              <a:pPr marL="144688" marR="0" lvl="0" indent="-55786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None/>
              </a:pP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542" name="Google Shape;542;p25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543" name="Google Shape;543;p25"/>
          <p:cNvPicPr preferRelativeResize="0"/>
          <p:nvPr/>
        </p:nvPicPr>
        <p:blipFill rotWithShape="1">
          <a:blip r:embed="rId6">
            <a:alphaModFix/>
          </a:blip>
          <a:srcRect l="9978" r="9977"/>
          <a:stretch/>
        </p:blipFill>
        <p:spPr>
          <a:xfrm>
            <a:off x="7529156" y="2085682"/>
            <a:ext cx="2000755" cy="1967727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544" name="Google Shape;544;p25"/>
          <p:cNvGrpSpPr/>
          <p:nvPr/>
        </p:nvGrpSpPr>
        <p:grpSpPr>
          <a:xfrm>
            <a:off x="7676815" y="4246535"/>
            <a:ext cx="1843581" cy="2548204"/>
            <a:chOff x="5191192" y="3478527"/>
            <a:chExt cx="1843581" cy="2548204"/>
          </a:xfrm>
        </p:grpSpPr>
        <p:sp>
          <p:nvSpPr>
            <p:cNvPr id="545" name="Google Shape;545;p25"/>
            <p:cNvSpPr/>
            <p:nvPr/>
          </p:nvSpPr>
          <p:spPr>
            <a:xfrm>
              <a:off x="5191192" y="3478527"/>
              <a:ext cx="1843581" cy="2290095"/>
            </a:xfrm>
            <a:prstGeom prst="roundRect">
              <a:avLst>
                <a:gd name="adj" fmla="val 11768"/>
              </a:avLst>
            </a:prstGeom>
            <a:gradFill>
              <a:gsLst>
                <a:gs pos="0">
                  <a:srgbClr val="FFF2F6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Константин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Дьячков</a:t>
              </a:r>
              <a:endParaRPr/>
            </a:p>
          </p:txBody>
        </p:sp>
        <p:sp>
          <p:nvSpPr>
            <p:cNvPr id="546" name="Google Shape;546;p25"/>
            <p:cNvSpPr txBox="1"/>
            <p:nvPr/>
          </p:nvSpPr>
          <p:spPr>
            <a:xfrm>
              <a:off x="5191192" y="4450233"/>
              <a:ext cx="1843581" cy="1576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144688" marR="0" lvl="0" indent="-144688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ML-инженер</a:t>
              </a:r>
              <a:endParaRPr/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@diachkov1415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l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35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+7(981)557-41-40</a:t>
              </a:r>
              <a:endParaRPr/>
            </a:p>
          </p:txBody>
        </p:sp>
      </p:grpSp>
      <p:grpSp>
        <p:nvGrpSpPr>
          <p:cNvPr id="547" name="Google Shape;547;p25"/>
          <p:cNvGrpSpPr/>
          <p:nvPr/>
        </p:nvGrpSpPr>
        <p:grpSpPr>
          <a:xfrm>
            <a:off x="274320" y="4233893"/>
            <a:ext cx="2306573" cy="2549161"/>
            <a:chOff x="806323" y="3478527"/>
            <a:chExt cx="1934638" cy="2549161"/>
          </a:xfrm>
        </p:grpSpPr>
        <p:sp>
          <p:nvSpPr>
            <p:cNvPr id="548" name="Google Shape;548;p25"/>
            <p:cNvSpPr/>
            <p:nvPr/>
          </p:nvSpPr>
          <p:spPr>
            <a:xfrm>
              <a:off x="897380" y="3478527"/>
              <a:ext cx="1843581" cy="2290095"/>
            </a:xfrm>
            <a:prstGeom prst="roundRect">
              <a:avLst>
                <a:gd name="adj" fmla="val 11768"/>
              </a:avLst>
            </a:prstGeom>
            <a:gradFill>
              <a:gsLst>
                <a:gs pos="0">
                  <a:srgbClr val="FFF2F6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Максим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2"/>
                </a:buClr>
                <a:buSzPts val="1600"/>
                <a:buFont typeface="Courier New"/>
                <a:buNone/>
              </a:pPr>
              <a:r>
                <a:rPr lang="ru-RU" sz="22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Кулагин</a:t>
              </a:r>
              <a:endParaRPr/>
            </a:p>
          </p:txBody>
        </p:sp>
        <p:sp>
          <p:nvSpPr>
            <p:cNvPr id="549" name="Google Shape;549;p25"/>
            <p:cNvSpPr txBox="1"/>
            <p:nvPr/>
          </p:nvSpPr>
          <p:spPr>
            <a:xfrm>
              <a:off x="806323" y="4451190"/>
              <a:ext cx="1843581" cy="15764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rmAutofit/>
            </a:bodyPr>
            <a:lstStyle/>
            <a:p>
              <a:pPr marL="144688" marR="0" lvl="0" indent="-144688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4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ML-TeamLead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20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@maksim_kulagin</a:t>
              </a:r>
              <a:endParaRPr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144688" marR="0" lvl="0" indent="-144688" algn="ctr" rtl="0">
                <a:lnSpc>
                  <a:spcPct val="90000"/>
                </a:lnSpc>
                <a:spcBef>
                  <a:spcPts val="631"/>
                </a:spcBef>
                <a:spcAft>
                  <a:spcPts val="0"/>
                </a:spcAft>
                <a:buClr>
                  <a:schemeClr val="accent1"/>
                </a:buClr>
                <a:buSzPts val="1350"/>
                <a:buFont typeface="Courier New"/>
                <a:buChar char="o"/>
              </a:pPr>
              <a:r>
                <a:rPr lang="ru-RU" sz="16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+7(999)114-50-52</a:t>
              </a:r>
              <a:endParaRPr/>
            </a:p>
          </p:txBody>
        </p:sp>
      </p:grpSp>
      <p:pic>
        <p:nvPicPr>
          <p:cNvPr id="550" name="Google Shape;550;p25"/>
          <p:cNvPicPr preferRelativeResize="0"/>
          <p:nvPr/>
        </p:nvPicPr>
        <p:blipFill rotWithShape="1">
          <a:blip r:embed="rId7">
            <a:alphaModFix/>
          </a:blip>
          <a:srcRect t="8816" b="8815"/>
          <a:stretch/>
        </p:blipFill>
        <p:spPr>
          <a:xfrm>
            <a:off x="3003338" y="2201476"/>
            <a:ext cx="1737444" cy="1668232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5"/>
          <p:cNvSpPr txBox="1"/>
          <p:nvPr/>
        </p:nvSpPr>
        <p:spPr>
          <a:xfrm>
            <a:off x="946792" y="206724"/>
            <a:ext cx="9110250" cy="54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/>
          </a:p>
        </p:txBody>
      </p:sp>
      <p:sp>
        <p:nvSpPr>
          <p:cNvPr id="373" name="Google Shape;373;p15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  <p:sp>
        <p:nvSpPr>
          <p:cNvPr id="374" name="Google Shape;374;p15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75" name="Google Shape;375;p15"/>
          <p:cNvSpPr txBox="1"/>
          <p:nvPr/>
        </p:nvSpPr>
        <p:spPr>
          <a:xfrm>
            <a:off x="10469880" y="329872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000">
                <a:solidFill>
                  <a:srgbClr val="888888"/>
                </a:solidFill>
                <a:latin typeface="Rockwell"/>
                <a:ea typeface="Rockwell"/>
                <a:cs typeface="Rockwell"/>
                <a:sym typeface="Rockwell"/>
              </a:rPr>
              <a:t>2</a:t>
            </a:fld>
            <a:endParaRPr sz="1000">
              <a:solidFill>
                <a:srgbClr val="888888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76" name="Google Shape;376;p15"/>
          <p:cNvSpPr txBox="1"/>
          <p:nvPr/>
        </p:nvSpPr>
        <p:spPr>
          <a:xfrm>
            <a:off x="455100" y="1211940"/>
            <a:ext cx="11281800" cy="455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b="1" u="none" strike="noStrik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работы</a:t>
            </a:r>
            <a:r>
              <a:rPr lang="ru-RU" sz="2200" b="0" u="none" strike="noStrik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сформировать оптимальное расписание движения судов по </a:t>
            </a:r>
            <a:r>
              <a:rPr lang="ru-RU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Северному морскому пути (СМП)</a:t>
            </a: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их ледокольного сопровождения и формирования караванов на основе динамических данных о ледовой обстановке.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ru-RU" sz="2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</a:t>
            </a: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исследование данных и литературы для формирования множества подходов к решению задачи;</a:t>
            </a:r>
            <a:endParaRPr sz="2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 интеллектуального алгоритма распределения ледоколов  по доступным заявкам, учитывая динамическое изменение состояния льда;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разработка архитектуры интеллектуальной системы построения графика движения ледоколов;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ru-RU" sz="2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 прототипа интеллектуальной системы построения графика движения ледоколов.</a:t>
            </a:r>
            <a:endParaRPr dirty="0"/>
          </a:p>
        </p:txBody>
      </p:sp>
      <p:pic>
        <p:nvPicPr>
          <p:cNvPr id="377" name="Google Shape;37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251A63B-4D62-EB17-A8E1-1EF7FD3635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6662" y="5467834"/>
            <a:ext cx="1288051" cy="12880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16"/>
          <p:cNvGrpSpPr/>
          <p:nvPr/>
        </p:nvGrpSpPr>
        <p:grpSpPr>
          <a:xfrm>
            <a:off x="637131" y="937260"/>
            <a:ext cx="11110820" cy="5234940"/>
            <a:chOff x="51" y="8030"/>
            <a:chExt cx="10589280" cy="4939987"/>
          </a:xfrm>
        </p:grpSpPr>
        <p:sp>
          <p:nvSpPr>
            <p:cNvPr id="385" name="Google Shape;385;p16"/>
            <p:cNvSpPr/>
            <p:nvPr/>
          </p:nvSpPr>
          <p:spPr>
            <a:xfrm>
              <a:off x="51" y="8030"/>
              <a:ext cx="4948261" cy="1296000"/>
            </a:xfrm>
            <a:prstGeom prst="rect">
              <a:avLst/>
            </a:prstGeom>
            <a:solidFill>
              <a:srgbClr val="FA7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6"/>
            <p:cNvSpPr txBox="1"/>
            <p:nvPr/>
          </p:nvSpPr>
          <p:spPr>
            <a:xfrm>
              <a:off x="51" y="8030"/>
              <a:ext cx="4948261" cy="129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4900" tIns="105650" rIns="184900" bIns="1056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ckwell"/>
                <a:buNone/>
              </a:pPr>
              <a:r>
                <a:rPr lang="ru-RU" sz="2600" i="1">
                  <a:solidFill>
                    <a:schemeClr val="lt1"/>
                  </a:solidFill>
                  <a:latin typeface="Rockwell"/>
                  <a:ea typeface="Rockwell"/>
                  <a:cs typeface="Rockwell"/>
                  <a:sym typeface="Rockwell"/>
                </a:rPr>
                <a:t>ПРОБЛЕМЫ</a:t>
              </a:r>
              <a:endParaRPr sz="2600" i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51" y="1304030"/>
              <a:ext cx="4948261" cy="3643987"/>
            </a:xfrm>
            <a:prstGeom prst="rect">
              <a:avLst/>
            </a:prstGeom>
            <a:solidFill>
              <a:srgbClr val="FED3C8">
                <a:alpha val="8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6"/>
            <p:cNvSpPr txBox="1"/>
            <p:nvPr/>
          </p:nvSpPr>
          <p:spPr>
            <a:xfrm>
              <a:off x="51" y="1304030"/>
              <a:ext cx="4948261" cy="3643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000" tIns="128000" rIns="170675" bIns="192000" anchor="t" anchorCtr="0">
              <a:noAutofit/>
            </a:bodyPr>
            <a:lstStyle/>
            <a:p>
              <a:pPr marL="228600" marR="0" lvl="1" indent="-22860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Отсутствие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оптимального алгоритма формирования графика движения ледоколов</a:t>
              </a:r>
            </a:p>
            <a:p>
              <a:pPr marL="228600" marR="0" lvl="1" indent="-22860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Затраты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времени на ежедневное формирование графика движения ледоколов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228600" marR="0" lvl="1" indent="-228600" rtl="0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Невозможность 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учитывать динамичность изменения льдов при формировании графика движения ледоколов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228600" marR="0" lvl="1" indent="-76200" rtl="0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Rockwell"/>
                <a:buNone/>
              </a:pP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228600" marR="0" lvl="1" indent="-63500" rtl="0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2600"/>
                <a:buFont typeface="Rockwell"/>
                <a:buNone/>
              </a:pPr>
              <a:endParaRPr sz="2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5641070" y="8030"/>
              <a:ext cx="4948261" cy="1296000"/>
            </a:xfrm>
            <a:prstGeom prst="rect">
              <a:avLst/>
            </a:prstGeom>
            <a:solidFill>
              <a:srgbClr val="ADB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6"/>
            <p:cNvSpPr txBox="1"/>
            <p:nvPr/>
          </p:nvSpPr>
          <p:spPr>
            <a:xfrm>
              <a:off x="5641070" y="8030"/>
              <a:ext cx="4948261" cy="129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84900" tIns="105650" rIns="184900" bIns="1056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Rockwell"/>
                <a:buNone/>
              </a:pPr>
              <a:r>
                <a:rPr lang="ru-RU" sz="2600" i="1">
                  <a:solidFill>
                    <a:schemeClr val="lt1"/>
                  </a:solidFill>
                  <a:latin typeface="Rockwell"/>
                  <a:ea typeface="Rockwell"/>
                  <a:cs typeface="Rockwell"/>
                  <a:sym typeface="Rockwell"/>
                </a:rPr>
                <a:t>РЕЗУЛЬТАТ</a:t>
              </a:r>
              <a:endParaRPr sz="2600" i="1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5641070" y="1304030"/>
              <a:ext cx="4948261" cy="3643987"/>
            </a:xfrm>
            <a:prstGeom prst="rect">
              <a:avLst/>
            </a:prstGeom>
            <a:solidFill>
              <a:srgbClr val="E1E6CC">
                <a:alpha val="8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 txBox="1"/>
            <p:nvPr/>
          </p:nvSpPr>
          <p:spPr>
            <a:xfrm>
              <a:off x="5641070" y="1304030"/>
              <a:ext cx="4948261" cy="3643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8000" tIns="128000" rIns="170675" bIns="192000" anchor="t" anchorCtr="0">
              <a:noAutofit/>
            </a:bodyPr>
            <a:lstStyle/>
            <a:p>
              <a:pPr marL="228600" marR="0" lvl="1" indent="-22860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Предложен 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алгоритм </a:t>
              </a:r>
              <a:r>
                <a:rPr lang="ru-RU" sz="2400" b="0" i="0" u="none" strike="noStrike" cap="none" dirty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распределения ледоколов, который учитывает динамику изменения льда</a:t>
              </a:r>
            </a:p>
            <a:p>
              <a:pPr marL="228600" marR="0" lvl="1" indent="-228600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Оперативный 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расчет и визуализация графика работы ледоколов </a:t>
              </a:r>
              <a:endParaRPr sz="24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228600" marR="0" lvl="1" indent="-228600" rtl="0">
                <a:lnSpc>
                  <a:spcPct val="90000"/>
                </a:lnSpc>
                <a:spcBef>
                  <a:spcPts val="36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Char char="•"/>
              </a:pPr>
              <a:r>
                <a:rPr lang="ru-RU" sz="2400" b="1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Возможность</a:t>
              </a:r>
              <a:r>
                <a:rPr lang="ru-RU" sz="2400" b="0" i="0" u="none" strike="noStrike" cap="none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перерасчета графика движения ледоколов в зависимости от появившихся заявок </a:t>
              </a:r>
              <a:r>
                <a:rPr lang="ru-RU" sz="2400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и новых ледоколов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93" name="Google Shape;393;p16"/>
          <p:cNvSpPr txBox="1"/>
          <p:nvPr/>
        </p:nvSpPr>
        <p:spPr>
          <a:xfrm>
            <a:off x="1073075" y="245022"/>
            <a:ext cx="10081707" cy="54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Проблемы в работе и выгода применения нашего решения</a:t>
            </a:r>
            <a:endParaRPr dirty="0"/>
          </a:p>
        </p:txBody>
      </p:sp>
      <p:sp>
        <p:nvSpPr>
          <p:cNvPr id="394" name="Google Shape;394;p16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395" name="Google Shape;395;p16"/>
          <p:cNvSpPr/>
          <p:nvPr/>
        </p:nvSpPr>
        <p:spPr>
          <a:xfrm>
            <a:off x="5941613" y="3524538"/>
            <a:ext cx="501856" cy="3651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5875" cap="flat" cmpd="sng">
            <a:solidFill>
              <a:srgbClr val="630A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96" name="Google Shape;396;p16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397" name="Google Shape;39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9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425" name="Google Shape;425;p19"/>
          <p:cNvSpPr/>
          <p:nvPr/>
        </p:nvSpPr>
        <p:spPr>
          <a:xfrm>
            <a:off x="107057" y="139754"/>
            <a:ext cx="167400" cy="79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26" name="Google Shape;42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19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428" name="Google Shape;428;p19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429" name="Google Shape;429;p19"/>
          <p:cNvSpPr/>
          <p:nvPr/>
        </p:nvSpPr>
        <p:spPr>
          <a:xfrm>
            <a:off x="235624" y="4170990"/>
            <a:ext cx="3738300" cy="20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При анализе пространственной карты с отображением тяжести льда было замечено, что имеются узлы графа, которые находятся в зонах где тяжесть льда &lt;10. По ТЗ данные области непроходимы.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Google Shape;405;p17">
            <a:extLst>
              <a:ext uri="{FF2B5EF4-FFF2-40B4-BE49-F238E27FC236}">
                <a16:creationId xmlns:a16="http://schemas.microsoft.com/office/drawing/2014/main" id="{FFCF0D27-9626-6990-4E0A-01408FE8269E}"/>
              </a:ext>
            </a:extLst>
          </p:cNvPr>
          <p:cNvSpPr txBox="1"/>
          <p:nvPr/>
        </p:nvSpPr>
        <p:spPr>
          <a:xfrm>
            <a:off x="235624" y="1247592"/>
            <a:ext cx="37383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Построены пространственные сетки в стереографической проекции со значениями тяжести льда в разные периоды времени. 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Google Shape;403;p17">
            <a:extLst>
              <a:ext uri="{FF2B5EF4-FFF2-40B4-BE49-F238E27FC236}">
                <a16:creationId xmlns:a16="http://schemas.microsoft.com/office/drawing/2014/main" id="{F93CD03D-888E-26BC-C67A-5ADECF3360F1}"/>
              </a:ext>
            </a:extLst>
          </p:cNvPr>
          <p:cNvSpPr txBox="1"/>
          <p:nvPr/>
        </p:nvSpPr>
        <p:spPr>
          <a:xfrm>
            <a:off x="1014551" y="236525"/>
            <a:ext cx="82128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Исследование и общий анализ данных (EDA)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5E3E20-B227-3F6E-6944-507AB93765C8}"/>
              </a:ext>
            </a:extLst>
          </p:cNvPr>
          <p:cNvSpPr txBox="1"/>
          <p:nvPr/>
        </p:nvSpPr>
        <p:spPr>
          <a:xfrm>
            <a:off x="235624" y="2570771"/>
            <a:ext cx="377711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2. Построены узлы и ребра графа вероятных маршрутов взятых из исторических данных. Построены положения ледоколов и пример маршрута из заявок.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1C65CEB-ECB5-A41A-72A9-CAB9705692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16" t="9561" r="8443" b="6464"/>
          <a:stretch/>
        </p:blipFill>
        <p:spPr>
          <a:xfrm>
            <a:off x="4422147" y="1086607"/>
            <a:ext cx="7106655" cy="54094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8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413" name="Google Shape;413;p18"/>
          <p:cNvSpPr/>
          <p:nvPr/>
        </p:nvSpPr>
        <p:spPr>
          <a:xfrm>
            <a:off x="107057" y="139754"/>
            <a:ext cx="167400" cy="79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14" name="Google Shape;4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18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416" name="Google Shape;416;p18"/>
          <p:cNvSpPr/>
          <p:nvPr/>
        </p:nvSpPr>
        <p:spPr>
          <a:xfrm>
            <a:off x="1198419" y="233918"/>
            <a:ext cx="8158501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Исследование и общий анализ данных (EDA)</a:t>
            </a:r>
            <a:endParaRPr lang="ru-RU" sz="2800" dirty="0"/>
          </a:p>
        </p:txBody>
      </p:sp>
      <p:pic>
        <p:nvPicPr>
          <p:cNvPr id="417" name="Google Shape;417;p18"/>
          <p:cNvPicPr preferRelativeResize="0"/>
          <p:nvPr/>
        </p:nvPicPr>
        <p:blipFill rotWithShape="1">
          <a:blip r:embed="rId4">
            <a:alphaModFix/>
          </a:blip>
          <a:srcRect l="15665" t="27368" r="50128" b="56108"/>
          <a:stretch/>
        </p:blipFill>
        <p:spPr>
          <a:xfrm>
            <a:off x="631260" y="1146840"/>
            <a:ext cx="4390833" cy="174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18"/>
          <p:cNvPicPr preferRelativeResize="0"/>
          <p:nvPr/>
        </p:nvPicPr>
        <p:blipFill rotWithShape="1">
          <a:blip r:embed="rId5">
            <a:alphaModFix/>
          </a:blip>
          <a:srcRect l="19011" t="15565" r="51845" b="57962"/>
          <a:stretch/>
        </p:blipFill>
        <p:spPr>
          <a:xfrm>
            <a:off x="631259" y="3172564"/>
            <a:ext cx="4390833" cy="2074447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18"/>
          <p:cNvSpPr/>
          <p:nvPr/>
        </p:nvSpPr>
        <p:spPr>
          <a:xfrm>
            <a:off x="599545" y="5311110"/>
            <a:ext cx="11273729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графиках представлен один и тот же маршрут, но в разных представлениях. На графике с пространственной картой виден отступ между соседними точками, когда как на графике для матрицы все точки являются соседними.</a:t>
            </a:r>
            <a:endParaRPr dirty="0"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8C67667-691F-205F-AE2A-31A57A48CA2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140" t="7812" r="9297" b="7800"/>
          <a:stretch/>
        </p:blipFill>
        <p:spPr>
          <a:xfrm>
            <a:off x="5277670" y="1004039"/>
            <a:ext cx="6149155" cy="4337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0"/>
          <p:cNvSpPr txBox="1"/>
          <p:nvPr/>
        </p:nvSpPr>
        <p:spPr>
          <a:xfrm>
            <a:off x="990267" y="37462"/>
            <a:ext cx="10484400" cy="54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600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Общая последовательность шагов для создание расписания работы ледоколов</a:t>
            </a:r>
            <a:endParaRPr sz="1800" b="1" dirty="0">
              <a:solidFill>
                <a:srgbClr val="FF00FF"/>
              </a:solidFill>
            </a:endParaRPr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438" name="Google Shape;438;p20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39" name="Google Shape;43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7E8EA2D-96CC-4B83-A4CF-3BF7A877FA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6725" y="1159511"/>
            <a:ext cx="5982554" cy="51510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8AFEFC-18DB-9A16-E7E8-F2495D5C91A5}"/>
              </a:ext>
            </a:extLst>
          </p:cNvPr>
          <p:cNvSpPr txBox="1"/>
          <p:nvPr/>
        </p:nvSpPr>
        <p:spPr>
          <a:xfrm>
            <a:off x="434122" y="1315590"/>
            <a:ext cx="5087204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данной схеме представлена система планирования маршрутов и расписания движения судов по СМП с учетом состояния льдов и ледоколов.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Сбор поступающих заявок,  информации о состоянии льдов, количестве ледоколов и их местоположении.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Формирование «</a:t>
            </a:r>
            <a:r>
              <a:rPr lang="ru-RU" sz="15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верхнеуровневого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 графа портов, включающего географические координаты и расчетное время прохождения заявок с ледоколами и без между узлами графа. В качестве алгоритм поиска по ячейкам матрицы льдов используется  </a:t>
            </a: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алгоритм A*.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Формирование оптимального расписания работы ледоколов и судов по СМП. В качестве алгоритма используется </a:t>
            </a: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Монте-Карло на решающих деревьях.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Производится оценка качества выбора ледоколов для обеспечения эффективного сопровождения судов.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Все результаты, включая расписание движения ледоколов, сохраняются в базе данных для дальнейшего использования и анализа.</a:t>
            </a:r>
          </a:p>
        </p:txBody>
      </p:sp>
    </p:spTree>
    <p:extLst>
      <p:ext uri="{BB962C8B-B14F-4D97-AF65-F5344CB8AC3E}">
        <p14:creationId xmlns:p14="http://schemas.microsoft.com/office/powerpoint/2010/main" val="933190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0"/>
          <p:cNvSpPr txBox="1"/>
          <p:nvPr/>
        </p:nvSpPr>
        <p:spPr>
          <a:xfrm>
            <a:off x="1055250" y="37475"/>
            <a:ext cx="10484400" cy="54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6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Алгоритм для составления оптимального расписания движения судов по СМП</a:t>
            </a:r>
            <a:endParaRPr sz="1800" b="1" dirty="0">
              <a:solidFill>
                <a:srgbClr val="FF00FF"/>
              </a:solidFill>
            </a:endParaRPr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438" name="Google Shape;438;p20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39" name="Google Shape;439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20"/>
          <p:cNvSpPr txBox="1"/>
          <p:nvPr/>
        </p:nvSpPr>
        <p:spPr>
          <a:xfrm>
            <a:off x="4895775" y="937250"/>
            <a:ext cx="7172400" cy="55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Данная задача рассматривается как «</a:t>
            </a: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игра с одним игроком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», где в качестве награды используется суммарное время выполнения всех заявок. Для нахождения оптимальной стратегии используется вариация метода </a:t>
            </a: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Монте-Карло для поиска на деревьях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который выполняется итеративно.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33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endParaRPr lang="ru-RU"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33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Этап выбора. 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Находясь в вершине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p, 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выбор следующего узла дерева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делается путем нахождения максимального значения выражения: 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                                      (1)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где        это количество посещений узла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i,       – 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средняя стоимость игры,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– 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результат игры на данный момент,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 – 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константа, которая усиливает значение малопосещаемых вершин.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33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Этап симуляции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заключается в том, что мы применяем 𝛆 </a:t>
            </a: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жадный алгоритм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для выбора всех следующих ходов до конца игры, которые максимизируют вознаграждение, но с вероятностью 𝛆 производится случайный ход.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33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Этап расширения.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На этом этапе мы выбираем лучший узел исходя из предыдущего шага, который добавим к финальному дереву.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33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</a:pP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Этап обратного распространения ошибки.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На этом шаге мы обновляем результат игры и её стоимость на основе двух предыдущих этапов до корня нашего дерева.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1" name="Google Shape;441;p20" descr="{&quot;code&quot;:&quot;$$v_{i}+C\\times \\,{\\sqrt[]{\\frac{\\ln n_{p}}{n_{i}}}}+\\,{\\sqrt[]{\\frac{\\sum_{}^{}r^{2}-n_{i}\\times v_{i}^{2}+D}{n_{i}}}}$$&quot;,&quot;id&quot;:&quot;1&quot;,&quot;aid&quot;:null,&quot;font&quot;:{&quot;size&quot;:15,&quot;family&quot;:&quot;Times New Roman&quot;,&quot;color&quot;:&quot;#000000&quot;},&quot;type&quot;:&quot;$$&quot;,&quot;backgroundColor&quot;:&quot;#FFFFFF&quot;,&quot;ts&quot;:1718483947392,&quot;cs&quot;:&quot;dOybRNnnL0HX9ho5RfYxXA==&quot;,&quot;size&quot;:{&quot;width&quot;:383.3333333333333,&quot;height&quot;:62.333333333333336}}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1925" y="2674905"/>
            <a:ext cx="3651250" cy="59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20" descr="{&quot;backgroundColor&quot;:&quot;#FFFFFF&quot;,&quot;type&quot;:&quot;$$&quot;,&quot;font&quot;:{&quot;size&quot;:15,&quot;color&quot;:&quot;#000000&quot;,&quot;family&quot;:&quot;Times New Roman&quot;},&quot;aid&quot;:null,&quot;code&quot;:&quot;$$n_{i}$$&quot;,&quot;id&quot;:&quot;2&quot;,&quot;ts&quot;:1718486193692,&quot;cs&quot;:&quot;ZVLhk+nowve+RDkm9kMFnQ==&quot;,&quot;size&quot;:{&quot;width&quot;:17.56167322834645,&quot;height&quot;:12.866793700787431}}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4497" y="3402002"/>
            <a:ext cx="167275" cy="122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20" descr="{&quot;type&quot;:&quot;$$&quot;,&quot;aid&quot;:null,&quot;code&quot;:&quot;$$v_{i}$$&quot;,&quot;font&quot;:{&quot;color&quot;:&quot;#000000&quot;,&quot;size&quot;:17.5,&quot;family&quot;:&quot;Times New Roman&quot;},&quot;backgroundColor&quot;:&quot;#FFFFFF&quot;,&quot;id&quot;:&quot;3&quot;,&quot;ts&quot;:1718486832178,&quot;cs&quot;:&quot;XNNPhWj1KGvoQrAvQMbKcQ==&quot;,&quot;size&quot;:{&quot;width&quot;:17.561669291338543,&quot;height&quot;:14.935822047244068}}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81975" y="3392148"/>
            <a:ext cx="167275" cy="142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55245" y="937250"/>
            <a:ext cx="3288754" cy="538506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A6DDFC-F162-8757-3DC3-16F993E6C2EC}"/>
              </a:ext>
            </a:extLst>
          </p:cNvPr>
          <p:cNvSpPr txBox="1"/>
          <p:nvPr/>
        </p:nvSpPr>
        <p:spPr>
          <a:xfrm>
            <a:off x="8525669" y="6459279"/>
            <a:ext cx="35425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chemeClr val="tx1"/>
                </a:solidFill>
                <a:effectLst/>
                <a:latin typeface="ElsevierSans"/>
                <a:hlinkClick r:id="rId8" tooltip="Persistent link using digital object identifi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https://doi.org/10.1016/j.knosys.2011.08.008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C41B657-B021-F3C4-6BA2-08309C7A0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631" y="2882900"/>
            <a:ext cx="6284344" cy="3570676"/>
          </a:xfrm>
          <a:prstGeom prst="rect">
            <a:avLst/>
          </a:prstGeom>
        </p:spPr>
      </p:pic>
      <p:sp>
        <p:nvSpPr>
          <p:cNvPr id="450" name="Google Shape;450;p21"/>
          <p:cNvSpPr txBox="1"/>
          <p:nvPr/>
        </p:nvSpPr>
        <p:spPr>
          <a:xfrm>
            <a:off x="1029351" y="215602"/>
            <a:ext cx="9110250" cy="546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Результаты проведенных исследований</a:t>
            </a:r>
            <a:endParaRPr dirty="0"/>
          </a:p>
        </p:txBody>
      </p:sp>
      <p:sp>
        <p:nvSpPr>
          <p:cNvPr id="451" name="Google Shape;451;p21"/>
          <p:cNvSpPr txBox="1">
            <a:spLocks noGrp="1"/>
          </p:cNvSpPr>
          <p:nvPr>
            <p:ph type="sldNum" idx="12"/>
          </p:nvPr>
        </p:nvSpPr>
        <p:spPr>
          <a:xfrm>
            <a:off x="10638556" y="328918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452" name="Google Shape;452;p21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53" name="Google Shape;453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21"/>
          <p:cNvSpPr txBox="1"/>
          <p:nvPr/>
        </p:nvSpPr>
        <p:spPr>
          <a:xfrm>
            <a:off x="517525" y="905541"/>
            <a:ext cx="11195050" cy="1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качестве метрики качества используется </a:t>
            </a:r>
            <a:r>
              <a:rPr lang="ru-RU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общее время в часах на выполнение всех заявок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В исследовании участвовало </a:t>
            </a:r>
            <a:r>
              <a:rPr lang="ru-RU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40 заявок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 заявки были невыполнимы из-за ограничений, описанных в ТЗ. На графике представлено сравнение базового </a:t>
            </a:r>
            <a:r>
              <a:rPr lang="ru-RU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жадного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подхода и метода </a:t>
            </a:r>
            <a:r>
              <a:rPr lang="ru-RU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Монте-Карло 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100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1000</a:t>
            </a:r>
            <a:r>
              <a:rPr lang="en-US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-RU" sz="2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 10000 итерациях.</a:t>
            </a:r>
            <a:endParaRPr sz="2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3478D8E3-91AF-A21C-3107-706686F56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941641"/>
              </p:ext>
            </p:extLst>
          </p:nvPr>
        </p:nvGraphicFramePr>
        <p:xfrm>
          <a:off x="2402894" y="2321611"/>
          <a:ext cx="5949949" cy="350980"/>
        </p:xfrm>
        <a:graphic>
          <a:graphicData uri="http://schemas.openxmlformats.org/drawingml/2006/table">
            <a:tbl>
              <a:tblPr/>
              <a:tblGrid>
                <a:gridCol w="846809">
                  <a:extLst>
                    <a:ext uri="{9D8B030D-6E8A-4147-A177-3AD203B41FA5}">
                      <a16:colId xmlns:a16="http://schemas.microsoft.com/office/drawing/2014/main" val="2954895665"/>
                    </a:ext>
                  </a:extLst>
                </a:gridCol>
                <a:gridCol w="846809">
                  <a:extLst>
                    <a:ext uri="{9D8B030D-6E8A-4147-A177-3AD203B41FA5}">
                      <a16:colId xmlns:a16="http://schemas.microsoft.com/office/drawing/2014/main" val="1978799947"/>
                    </a:ext>
                  </a:extLst>
                </a:gridCol>
                <a:gridCol w="1203361">
                  <a:extLst>
                    <a:ext uri="{9D8B030D-6E8A-4147-A177-3AD203B41FA5}">
                      <a16:colId xmlns:a16="http://schemas.microsoft.com/office/drawing/2014/main" val="1863772111"/>
                    </a:ext>
                  </a:extLst>
                </a:gridCol>
                <a:gridCol w="1582196">
                  <a:extLst>
                    <a:ext uri="{9D8B030D-6E8A-4147-A177-3AD203B41FA5}">
                      <a16:colId xmlns:a16="http://schemas.microsoft.com/office/drawing/2014/main" val="2870843389"/>
                    </a:ext>
                  </a:extLst>
                </a:gridCol>
                <a:gridCol w="1470774">
                  <a:extLst>
                    <a:ext uri="{9D8B030D-6E8A-4147-A177-3AD203B41FA5}">
                      <a16:colId xmlns:a16="http://schemas.microsoft.com/office/drawing/2014/main" val="2324852566"/>
                    </a:ext>
                  </a:extLst>
                </a:gridCol>
              </a:tblGrid>
              <a:tr h="1754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C9DAF8"/>
                          </a:highlight>
                          <a:latin typeface="Roboto" panose="02000000000000000000" pitchFamily="2" charset="0"/>
                        </a:rPr>
                        <a:t> 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C9DAF8"/>
                          </a:highlight>
                          <a:latin typeface="Roboto" panose="02000000000000000000" pitchFamily="2" charset="0"/>
                        </a:rPr>
                        <a:t>Жадный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C9DAF8"/>
                          </a:highlight>
                          <a:latin typeface="Roboto" panose="02000000000000000000" pitchFamily="2" charset="0"/>
                        </a:rPr>
                        <a:t>Монте-Карло-100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434343"/>
                          </a:solidFill>
                          <a:effectLst/>
                          <a:highlight>
                            <a:srgbClr val="C9DAF8"/>
                          </a:highlight>
                          <a:latin typeface="Roboto" panose="02000000000000000000" pitchFamily="2" charset="0"/>
                        </a:rPr>
                        <a:t>Монте-Карло-1000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C9DAF8"/>
                          </a:highlight>
                          <a:latin typeface="Roboto" panose="02000000000000000000" pitchFamily="2" charset="0"/>
                        </a:rPr>
                        <a:t>Монте-Карло-10000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421555"/>
                  </a:ext>
                </a:extLst>
              </a:tr>
              <a:tr h="17549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000" b="0" i="0" u="none" strike="noStrike" dirty="0">
                          <a:solidFill>
                            <a:srgbClr val="434343"/>
                          </a:solidFill>
                          <a:effectLst/>
                          <a:highlight>
                            <a:srgbClr val="FFFFFF"/>
                          </a:highlight>
                          <a:latin typeface="Roboto" panose="02000000000000000000" pitchFamily="2" charset="0"/>
                        </a:rPr>
                        <a:t>часы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FF"/>
                          </a:highlight>
                          <a:latin typeface="Arial" panose="020B0604020202020204" pitchFamily="34" charset="0"/>
                        </a:rPr>
                        <a:t>8718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FFFFFF"/>
                          </a:highlight>
                          <a:latin typeface="Roboto" panose="02000000000000000000" pitchFamily="2" charset="0"/>
                        </a:rPr>
                        <a:t>4545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434343"/>
                          </a:solidFill>
                          <a:effectLst/>
                          <a:highlight>
                            <a:srgbClr val="FFFFFF"/>
                          </a:highlight>
                          <a:latin typeface="Roboto" panose="02000000000000000000" pitchFamily="2" charset="0"/>
                        </a:rPr>
                        <a:t>4488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434343"/>
                          </a:solidFill>
                          <a:effectLst/>
                          <a:highlight>
                            <a:srgbClr val="FFFFFF"/>
                          </a:highlight>
                          <a:latin typeface="Roboto" panose="02000000000000000000" pitchFamily="2" charset="0"/>
                        </a:rPr>
                        <a:t>4390</a:t>
                      </a:r>
                    </a:p>
                  </a:txBody>
                  <a:tcPr marL="4179" marR="4179" marT="417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724006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6CF167-462C-0419-EA88-119FA7EAE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562" y="1433512"/>
            <a:ext cx="6990473" cy="4248151"/>
          </a:xfrm>
          <a:prstGeom prst="rect">
            <a:avLst/>
          </a:prstGeom>
        </p:spPr>
      </p:pic>
      <p:sp>
        <p:nvSpPr>
          <p:cNvPr id="460" name="Google Shape;460;p22"/>
          <p:cNvSpPr txBox="1">
            <a:spLocks noGrp="1"/>
          </p:cNvSpPr>
          <p:nvPr>
            <p:ph type="sldNum" idx="12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sp>
        <p:nvSpPr>
          <p:cNvPr id="461" name="Google Shape;461;p22"/>
          <p:cNvSpPr txBox="1"/>
          <p:nvPr/>
        </p:nvSpPr>
        <p:spPr>
          <a:xfrm>
            <a:off x="1014540" y="237361"/>
            <a:ext cx="8899970" cy="48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None/>
            </a:pPr>
            <a:r>
              <a:rPr lang="ru-RU" sz="28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Функциональная архитектура системы</a:t>
            </a:r>
            <a:endParaRPr dirty="0"/>
          </a:p>
        </p:txBody>
      </p:sp>
      <p:sp>
        <p:nvSpPr>
          <p:cNvPr id="462" name="Google Shape;462;p22"/>
          <p:cNvSpPr txBox="1"/>
          <p:nvPr/>
        </p:nvSpPr>
        <p:spPr>
          <a:xfrm>
            <a:off x="396018" y="2636123"/>
            <a:ext cx="3376843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Технологический стек решения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Язык программирования: </a:t>
            </a:r>
            <a:r>
              <a:rPr lang="ru-RU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BI-инструмент: </a:t>
            </a:r>
            <a:r>
              <a:rPr lang="ru-RU" sz="15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Superset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БД: </a:t>
            </a:r>
            <a:r>
              <a:rPr lang="ru-RU" sz="15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Postgres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(пользователи </a:t>
            </a:r>
            <a:r>
              <a:rPr lang="ru-RU" sz="15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SuperSet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), </a:t>
            </a:r>
            <a:r>
              <a:rPr lang="ru-RU" sz="15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Redis</a:t>
            </a: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(Кэш)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Обучение моделей: </a:t>
            </a:r>
            <a:r>
              <a:rPr lang="ru-RU" sz="1500" i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JupyterLab</a:t>
            </a:r>
            <a:endParaRPr sz="15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ru-RU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 в очередь на обработку (</a:t>
            </a:r>
            <a:r>
              <a:rPr lang="en-US" sz="15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Celery, Flower</a:t>
            </a:r>
            <a:r>
              <a:rPr lang="en-US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3" name="Google Shape;463;p22"/>
          <p:cNvSpPr/>
          <p:nvPr/>
        </p:nvSpPr>
        <p:spPr>
          <a:xfrm>
            <a:off x="107057" y="139754"/>
            <a:ext cx="167263" cy="7975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499" name="Google Shape;49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0189" y="6273937"/>
            <a:ext cx="2202705" cy="444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4A2B44-3267-2D61-9A15-EBD3AD4BD4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5228" y="1651659"/>
            <a:ext cx="1386669" cy="13866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rgbClr val="000000"/>
      </a:dk1>
      <a:lt1>
        <a:srgbClr val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868</Words>
  <Application>Microsoft Office PowerPoint</Application>
  <PresentationFormat>Широкоэкранный</PresentationFormat>
  <Paragraphs>130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3" baseType="lpstr">
      <vt:lpstr>Noto Sans Symbols</vt:lpstr>
      <vt:lpstr>Rockwell</vt:lpstr>
      <vt:lpstr>Arial</vt:lpstr>
      <vt:lpstr>Times New Roman</vt:lpstr>
      <vt:lpstr>Helvetica Neue</vt:lpstr>
      <vt:lpstr>Verdana</vt:lpstr>
      <vt:lpstr>Calibri</vt:lpstr>
      <vt:lpstr>Courier New</vt:lpstr>
      <vt:lpstr>ElsevierSans</vt:lpstr>
      <vt:lpstr>Roboto</vt:lpstr>
      <vt:lpstr>Atlas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Maksim Kulagin</cp:lastModifiedBy>
  <cp:revision>46</cp:revision>
  <dcterms:modified xsi:type="dcterms:W3CDTF">2024-06-24T08:36:15Z</dcterms:modified>
</cp:coreProperties>
</file>